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Proxima Nova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7518448-DC30-442E-8799-55B5311F3ED9}">
  <a:tblStyle styleId="{67518448-DC30-442E-8799-55B5311F3E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.fntdata"/><Relationship Id="rId22" Type="http://schemas.openxmlformats.org/officeDocument/2006/relationships/font" Target="fonts/ProximaNova-boldItalic.fntdata"/><Relationship Id="rId21" Type="http://schemas.openxmlformats.org/officeDocument/2006/relationships/font" Target="fonts/ProximaNova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ProximaNova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bd5f564cb9_0_8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bd5f564cb9_0_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bd5f564cb9_0_8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bd5f564cb9_0_8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bd5f564cb9_0_8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bd5f564cb9_0_8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d389677e8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d389677e8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bd5f564cb9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bd5f564cb9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bd5f564cb9_0_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bd5f564cb9_0_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bd5f564cb9_0_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bd5f564cb9_0_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d5f564cb9_0_7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d5f564cb9_0_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d389677e8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bd389677e8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d5f564cb9_0_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d5f564cb9_0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bd5f564cb9_0_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bd5f564cb9_0_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2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hyperlink" Target="https://gitlab.com/university-practice-cv-ml/sudoku-slover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hyperlink" Target="https://dbdiagram.io/d/65de5c315cd0412774f622e9" TargetMode="External"/><Relationship Id="rId5" Type="http://schemas.openxmlformats.org/officeDocument/2006/relationships/image" Target="../media/image38.png"/><Relationship Id="rId6" Type="http://schemas.openxmlformats.org/officeDocument/2006/relationships/image" Target="../media/image21.png"/><Relationship Id="rId7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20" Type="http://schemas.openxmlformats.org/officeDocument/2006/relationships/image" Target="../media/image17.png"/><Relationship Id="rId22" Type="http://schemas.openxmlformats.org/officeDocument/2006/relationships/image" Target="../media/image20.png"/><Relationship Id="rId21" Type="http://schemas.openxmlformats.org/officeDocument/2006/relationships/image" Target="../media/image25.png"/><Relationship Id="rId24" Type="http://schemas.openxmlformats.org/officeDocument/2006/relationships/image" Target="../media/image27.png"/><Relationship Id="rId23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9" Type="http://schemas.openxmlformats.org/officeDocument/2006/relationships/image" Target="../media/image29.png"/><Relationship Id="rId26" Type="http://schemas.openxmlformats.org/officeDocument/2006/relationships/image" Target="../media/image37.png"/><Relationship Id="rId25" Type="http://schemas.openxmlformats.org/officeDocument/2006/relationships/image" Target="../media/image23.png"/><Relationship Id="rId28" Type="http://schemas.openxmlformats.org/officeDocument/2006/relationships/image" Target="../media/image35.png"/><Relationship Id="rId27" Type="http://schemas.openxmlformats.org/officeDocument/2006/relationships/image" Target="../media/image24.pn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29" Type="http://schemas.openxmlformats.org/officeDocument/2006/relationships/image" Target="../media/image30.png"/><Relationship Id="rId7" Type="http://schemas.openxmlformats.org/officeDocument/2006/relationships/image" Target="../media/image7.png"/><Relationship Id="rId8" Type="http://schemas.openxmlformats.org/officeDocument/2006/relationships/image" Target="../media/image22.png"/><Relationship Id="rId31" Type="http://schemas.openxmlformats.org/officeDocument/2006/relationships/image" Target="../media/image6.png"/><Relationship Id="rId30" Type="http://schemas.openxmlformats.org/officeDocument/2006/relationships/image" Target="../media/image34.png"/><Relationship Id="rId11" Type="http://schemas.openxmlformats.org/officeDocument/2006/relationships/image" Target="../media/image16.png"/><Relationship Id="rId10" Type="http://schemas.openxmlformats.org/officeDocument/2006/relationships/image" Target="../media/image14.png"/><Relationship Id="rId13" Type="http://schemas.openxmlformats.org/officeDocument/2006/relationships/image" Target="../media/image10.png"/><Relationship Id="rId12" Type="http://schemas.openxmlformats.org/officeDocument/2006/relationships/image" Target="../media/image15.png"/><Relationship Id="rId15" Type="http://schemas.openxmlformats.org/officeDocument/2006/relationships/image" Target="../media/image31.png"/><Relationship Id="rId14" Type="http://schemas.openxmlformats.org/officeDocument/2006/relationships/image" Target="../media/image36.png"/><Relationship Id="rId17" Type="http://schemas.openxmlformats.org/officeDocument/2006/relationships/image" Target="../media/image19.png"/><Relationship Id="rId16" Type="http://schemas.openxmlformats.org/officeDocument/2006/relationships/image" Target="../media/image11.png"/><Relationship Id="rId19" Type="http://schemas.openxmlformats.org/officeDocument/2006/relationships/image" Target="../media/image12.png"/><Relationship Id="rId18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9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4037300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by</a:t>
            </a:r>
            <a:r>
              <a:rPr lang="ru"/>
              <a:t> </a:t>
            </a:r>
            <a:r>
              <a:rPr b="1" lang="ru"/>
              <a:t>Daniil Khlyvniuk</a:t>
            </a:r>
            <a:endParaRPr b="1"/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1673675"/>
            <a:ext cx="461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project review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41533">
            <a:off x="5042019" y="2855305"/>
            <a:ext cx="884279" cy="674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41533">
            <a:off x="6315536" y="3110905"/>
            <a:ext cx="884279" cy="674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041533">
            <a:off x="5901047" y="3894165"/>
            <a:ext cx="884279" cy="674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041533">
            <a:off x="6734946" y="2327925"/>
            <a:ext cx="884279" cy="67401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311700" y="2050050"/>
            <a:ext cx="8520600" cy="89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Sudoku solver</a:t>
            </a:r>
            <a:endParaRPr b="1"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041533">
            <a:off x="7582501" y="3371069"/>
            <a:ext cx="884279" cy="674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Questions 🤔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11700" y="1981200"/>
            <a:ext cx="8520600" cy="143520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6300">
                <a:solidFill>
                  <a:schemeClr val="lt1"/>
                </a:solidFill>
                <a:highlight>
                  <a:schemeClr val="dk1"/>
                </a:highlight>
              </a:rPr>
              <a:t>¿¿¿ </a:t>
            </a:r>
            <a:r>
              <a:rPr lang="ru" sz="6300">
                <a:solidFill>
                  <a:schemeClr val="lt1"/>
                </a:solidFill>
              </a:rPr>
              <a:t>Any questions ???</a:t>
            </a:r>
            <a:endParaRPr sz="12300">
              <a:solidFill>
                <a:schemeClr val="lt1"/>
              </a:solidFill>
            </a:endParaRPr>
          </a:p>
        </p:txBody>
      </p:sp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8200" y="63600"/>
            <a:ext cx="22860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25" y="4193073"/>
            <a:ext cx="886323" cy="886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Links, tutorials, etc.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Will be added links to articles, videos, authors that helped me for creation that project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5700">
                <a:solidFill>
                  <a:schemeClr val="lt1"/>
                </a:solidFill>
              </a:rPr>
              <a:t>Coming soon . . . </a:t>
            </a:r>
            <a:endParaRPr sz="5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Good bye</a:t>
            </a:r>
            <a:r>
              <a:rPr lang="ru">
                <a:solidFill>
                  <a:schemeClr val="lt1"/>
                </a:solidFill>
              </a:rPr>
              <a:t> 👋!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5" name="Google Shape;17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6400">
                <a:solidFill>
                  <a:schemeClr val="lt1"/>
                </a:solidFill>
              </a:rPr>
              <a:t>Thanks for your attention!</a:t>
            </a:r>
            <a:endParaRPr sz="8900">
              <a:solidFill>
                <a:schemeClr val="lt1"/>
              </a:solidFill>
            </a:endParaRPr>
          </a:p>
        </p:txBody>
      </p:sp>
      <p:pic>
        <p:nvPicPr>
          <p:cNvPr id="176" name="Google Shape;1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9300" y="1924050"/>
            <a:ext cx="2959100" cy="29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420">
                <a:solidFill>
                  <a:schemeClr val="lt1"/>
                </a:solidFill>
              </a:rPr>
              <a:t>Links</a:t>
            </a:r>
            <a:endParaRPr b="1" sz="2420">
              <a:solidFill>
                <a:schemeClr val="lt1"/>
              </a:solidFill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9825" y="1126348"/>
            <a:ext cx="2890824" cy="289079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1354188" y="4059000"/>
            <a:ext cx="22821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u="sng">
                <a:solidFill>
                  <a:schemeClr val="hlink"/>
                </a:solidFill>
                <a:hlinkClick r:id="rId4"/>
              </a:rPr>
              <a:t>source code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9875" y="1126348"/>
            <a:ext cx="2890824" cy="289079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5694251" y="4059000"/>
            <a:ext cx="25368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</a:rPr>
              <a:t>will be deployment link (if it’s done)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Frontend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-3762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ru" sz="3000">
                <a:solidFill>
                  <a:schemeClr val="lt1"/>
                </a:solidFill>
              </a:rPr>
              <a:t>UI</a:t>
            </a:r>
            <a:endParaRPr sz="3000">
              <a:solidFill>
                <a:schemeClr val="lt1"/>
              </a:solidFill>
            </a:endParaRPr>
          </a:p>
          <a:p>
            <a:pPr indent="-3762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ru" sz="3000">
                <a:solidFill>
                  <a:schemeClr val="lt1"/>
                </a:solidFill>
              </a:rPr>
              <a:t>User’s input</a:t>
            </a:r>
            <a:endParaRPr sz="3000">
              <a:solidFill>
                <a:schemeClr val="lt1"/>
              </a:solidFill>
            </a:endParaRPr>
          </a:p>
          <a:p>
            <a:pPr indent="-3762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ru" sz="3000">
                <a:solidFill>
                  <a:schemeClr val="lt1"/>
                </a:solidFill>
              </a:rPr>
              <a:t>Display:</a:t>
            </a:r>
            <a:endParaRPr sz="3000">
              <a:solidFill>
                <a:schemeClr val="lt1"/>
              </a:solidFill>
            </a:endParaRPr>
          </a:p>
          <a:p>
            <a:pPr indent="-3762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○"/>
            </a:pPr>
            <a:r>
              <a:rPr lang="ru" sz="3000">
                <a:solidFill>
                  <a:schemeClr val="lt1"/>
                </a:solidFill>
              </a:rPr>
              <a:t>Result sudoku image</a:t>
            </a:r>
            <a:endParaRPr sz="3000">
              <a:solidFill>
                <a:schemeClr val="lt1"/>
              </a:solidFill>
            </a:endParaRPr>
          </a:p>
          <a:p>
            <a:pPr indent="-3762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○"/>
            </a:pPr>
            <a:r>
              <a:rPr lang="ru" sz="3000">
                <a:solidFill>
                  <a:schemeClr val="lt1"/>
                </a:solidFill>
              </a:rPr>
              <a:t>Users history</a:t>
            </a:r>
            <a:endParaRPr sz="3000">
              <a:solidFill>
                <a:schemeClr val="lt1"/>
              </a:solidFill>
            </a:endParaRPr>
          </a:p>
          <a:p>
            <a:pPr indent="-3762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○"/>
            </a:pPr>
            <a:r>
              <a:rPr lang="ru" sz="3000">
                <a:solidFill>
                  <a:schemeClr val="lt1"/>
                </a:solidFill>
              </a:rPr>
              <a:t>Model’s stats</a:t>
            </a:r>
            <a:endParaRPr sz="3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0850" y="581025"/>
            <a:ext cx="3981450" cy="398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25" y="4193073"/>
            <a:ext cx="886323" cy="886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Database api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1000" y="2400200"/>
            <a:ext cx="6223000" cy="27433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lang="ru" sz="2800">
                <a:solidFill>
                  <a:schemeClr val="lt1"/>
                </a:solidFill>
              </a:rPr>
              <a:t>Save user to db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lang="ru" sz="2800">
                <a:solidFill>
                  <a:schemeClr val="lt1"/>
                </a:solidFill>
              </a:rPr>
              <a:t>Save user’s sudokus to db</a:t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25" y="4193073"/>
            <a:ext cx="886323" cy="886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AI api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ru" sz="2200">
                <a:solidFill>
                  <a:schemeClr val="lt1"/>
                </a:solidFill>
              </a:rPr>
              <a:t>Trains model for detection digits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ru" sz="2200">
                <a:solidFill>
                  <a:schemeClr val="lt1"/>
                </a:solidFill>
              </a:rPr>
              <a:t>Saves and contains </a:t>
            </a:r>
            <a:r>
              <a:rPr lang="ru" sz="2200">
                <a:solidFill>
                  <a:schemeClr val="lt1"/>
                </a:solidFill>
              </a:rPr>
              <a:t>model for detection digits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ru" sz="2200">
                <a:solidFill>
                  <a:schemeClr val="lt1"/>
                </a:solidFill>
              </a:rPr>
              <a:t>Processing sudoku images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ru" sz="2200">
                <a:solidFill>
                  <a:schemeClr val="lt1"/>
                </a:solidFill>
              </a:rPr>
              <a:t>Resolving sudokus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ru" sz="2200">
                <a:solidFill>
                  <a:schemeClr val="lt1"/>
                </a:solidFill>
              </a:rPr>
              <a:t>Creating </a:t>
            </a:r>
            <a:r>
              <a:rPr lang="ru" sz="2200">
                <a:solidFill>
                  <a:schemeClr val="lt1"/>
                </a:solidFill>
              </a:rPr>
              <a:t>resolved</a:t>
            </a:r>
            <a:r>
              <a:rPr lang="ru" sz="2200">
                <a:solidFill>
                  <a:schemeClr val="lt1"/>
                </a:solidFill>
              </a:rPr>
              <a:t> sudoku image</a:t>
            </a:r>
            <a:endParaRPr sz="2200">
              <a:solidFill>
                <a:schemeClr val="lt1"/>
              </a:solidFill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8050" y="2082800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25" y="4193073"/>
            <a:ext cx="886323" cy="886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Database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5700"/>
            <a:ext cx="1523999" cy="152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123750" y="2817675"/>
            <a:ext cx="18999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u="sng">
                <a:solidFill>
                  <a:schemeClr val="hlink"/>
                </a:solidFill>
                <a:hlinkClick r:id="rId4"/>
              </a:rPr>
              <a:t>click to see details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23650" y="1335225"/>
            <a:ext cx="6808650" cy="3040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52025" y="1335225"/>
            <a:ext cx="727025" cy="76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425" y="4193073"/>
            <a:ext cx="886323" cy="886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265950" y="326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420">
                <a:solidFill>
                  <a:schemeClr val="lt1"/>
                </a:solidFill>
              </a:rPr>
              <a:t>Application </a:t>
            </a:r>
            <a:r>
              <a:rPr lang="ru" sz="2420">
                <a:solidFill>
                  <a:schemeClr val="lt1"/>
                </a:solidFill>
              </a:rPr>
              <a:t>architecture and technology stack</a:t>
            </a:r>
            <a:endParaRPr sz="2420">
              <a:solidFill>
                <a:schemeClr val="lt1"/>
              </a:solidFill>
            </a:endParaRPr>
          </a:p>
        </p:txBody>
      </p:sp>
      <p:graphicFrame>
        <p:nvGraphicFramePr>
          <p:cNvPr id="110" name="Google Shape;110;p19"/>
          <p:cNvGraphicFramePr/>
          <p:nvPr/>
        </p:nvGraphicFramePr>
        <p:xfrm>
          <a:off x="377700" y="113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{67518448-DC30-442E-8799-55B5311F3ED9}</a:tableStyleId>
              </a:tblPr>
              <a:tblGrid>
                <a:gridCol w="1529775"/>
                <a:gridCol w="2247925"/>
                <a:gridCol w="2561575"/>
                <a:gridCol w="2181325"/>
              </a:tblGrid>
              <a:tr h="525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800"/>
                        <a:t>F</a:t>
                      </a:r>
                      <a:r>
                        <a:rPr b="1" lang="ru" sz="1800"/>
                        <a:t>rontend</a:t>
                      </a:r>
                      <a:endParaRPr b="1" sz="18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800"/>
                        <a:t>database-backend</a:t>
                      </a:r>
                      <a:endParaRPr b="1" sz="18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800"/>
                        <a:t>ai-backend</a:t>
                      </a:r>
                      <a:endParaRPr b="1" sz="18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800"/>
                        <a:t>services / tools</a:t>
                      </a:r>
                      <a:endParaRPr b="1" sz="1800"/>
                    </a:p>
                  </a:txBody>
                  <a:tcPr marT="91425" marB="91425" marR="91425" marL="91425" anchor="ctr"/>
                </a:tc>
              </a:tr>
              <a:tr h="2915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6725" y="1855300"/>
            <a:ext cx="489050" cy="48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86038">
            <a:off x="2350505" y="2426082"/>
            <a:ext cx="558691" cy="558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9799" y="2534238"/>
            <a:ext cx="1244826" cy="1244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13284" y="3980850"/>
            <a:ext cx="489050" cy="489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05000" y="3496193"/>
            <a:ext cx="1049125" cy="1007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 rotWithShape="1">
          <a:blip r:embed="rId8">
            <a:alphaModFix/>
          </a:blip>
          <a:srcRect b="0" l="14865" r="15277" t="0"/>
          <a:stretch/>
        </p:blipFill>
        <p:spPr>
          <a:xfrm rot="8">
            <a:off x="2019343" y="3813698"/>
            <a:ext cx="1105293" cy="67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033450" y="3939050"/>
            <a:ext cx="572698" cy="57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 rotWithShape="1">
          <a:blip r:embed="rId10">
            <a:alphaModFix/>
          </a:blip>
          <a:srcRect b="13609" l="6139" r="6148" t="6146"/>
          <a:stretch/>
        </p:blipFill>
        <p:spPr>
          <a:xfrm>
            <a:off x="3194124" y="1700075"/>
            <a:ext cx="873900" cy="799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-826212">
            <a:off x="2049428" y="3058350"/>
            <a:ext cx="483567" cy="483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931000" y="2821328"/>
            <a:ext cx="873898" cy="95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191000" y="3789625"/>
            <a:ext cx="1438299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 rot="-854085">
            <a:off x="5706675" y="3485100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 rotWithShape="1">
          <a:blip r:embed="rId15">
            <a:alphaModFix/>
          </a:blip>
          <a:srcRect b="43849" l="11234" r="11288" t="23476"/>
          <a:stretch/>
        </p:blipFill>
        <p:spPr>
          <a:xfrm rot="4643493">
            <a:off x="3888371" y="2992794"/>
            <a:ext cx="1218885" cy="269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4287700" y="1738125"/>
            <a:ext cx="572700" cy="708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079325" y="1689477"/>
            <a:ext cx="875525" cy="93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 rot="1941912">
            <a:off x="5718751" y="2624470"/>
            <a:ext cx="999804" cy="539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 rot="5400000">
            <a:off x="5855052" y="2031533"/>
            <a:ext cx="876399" cy="25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 rot="-1555731">
            <a:off x="6807550" y="1765262"/>
            <a:ext cx="662671" cy="5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 rot="-842314">
            <a:off x="7096525" y="2309378"/>
            <a:ext cx="1020749" cy="490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 rotWithShape="1">
          <a:blip r:embed="rId22">
            <a:alphaModFix/>
          </a:blip>
          <a:srcRect b="-13450" l="6720" r="-6720" t="13450"/>
          <a:stretch/>
        </p:blipFill>
        <p:spPr>
          <a:xfrm>
            <a:off x="6785375" y="2875100"/>
            <a:ext cx="1076100" cy="807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 rotWithShape="1">
          <a:blip r:embed="rId23">
            <a:alphaModFix/>
          </a:blip>
          <a:srcRect b="14652" l="0" r="0" t="3986"/>
          <a:stretch/>
        </p:blipFill>
        <p:spPr>
          <a:xfrm rot="32">
            <a:off x="7853201" y="3382316"/>
            <a:ext cx="972251" cy="467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24">
            <a:alphaModFix/>
          </a:blip>
          <a:stretch>
            <a:fillRect/>
          </a:stretch>
        </p:blipFill>
        <p:spPr>
          <a:xfrm>
            <a:off x="7752740" y="1769463"/>
            <a:ext cx="1020749" cy="31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25">
            <a:alphaModFix/>
          </a:blip>
          <a:stretch>
            <a:fillRect/>
          </a:stretch>
        </p:blipFill>
        <p:spPr>
          <a:xfrm rot="-1606765">
            <a:off x="7758562" y="2693325"/>
            <a:ext cx="708249" cy="708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26">
            <a:alphaModFix/>
          </a:blip>
          <a:stretch>
            <a:fillRect/>
          </a:stretch>
        </p:blipFill>
        <p:spPr>
          <a:xfrm>
            <a:off x="8161500" y="2163680"/>
            <a:ext cx="596486" cy="59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27">
            <a:alphaModFix/>
          </a:blip>
          <a:stretch>
            <a:fillRect/>
          </a:stretch>
        </p:blipFill>
        <p:spPr>
          <a:xfrm>
            <a:off x="517775" y="3149600"/>
            <a:ext cx="1244826" cy="1244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28">
            <a:alphaModFix/>
          </a:blip>
          <a:stretch>
            <a:fillRect/>
          </a:stretch>
        </p:blipFill>
        <p:spPr>
          <a:xfrm>
            <a:off x="453900" y="173812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>
          <a:blip r:embed="rId29">
            <a:alphaModFix/>
          </a:blip>
          <a:stretch>
            <a:fillRect/>
          </a:stretch>
        </p:blipFill>
        <p:spPr>
          <a:xfrm>
            <a:off x="1282525" y="1770226"/>
            <a:ext cx="486251" cy="556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-826243">
            <a:off x="487963" y="2562625"/>
            <a:ext cx="402101" cy="402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30">
            <a:alphaModFix/>
          </a:blip>
          <a:stretch>
            <a:fillRect/>
          </a:stretch>
        </p:blipFill>
        <p:spPr>
          <a:xfrm>
            <a:off x="1121150" y="2434488"/>
            <a:ext cx="489050" cy="541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31">
            <a:alphaModFix/>
          </a:blip>
          <a:stretch>
            <a:fillRect/>
          </a:stretch>
        </p:blipFill>
        <p:spPr>
          <a:xfrm>
            <a:off x="8116225" y="98485"/>
            <a:ext cx="886323" cy="886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Initial image processing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1000" y="2230525"/>
            <a:ext cx="5499098" cy="277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Will be added som screenshots, maybe short description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3600">
                <a:solidFill>
                  <a:schemeClr val="lt1"/>
                </a:solidFill>
              </a:rPr>
              <a:t>Coming </a:t>
            </a:r>
            <a:r>
              <a:rPr lang="ru" sz="3600">
                <a:solidFill>
                  <a:schemeClr val="lt1"/>
                </a:solidFill>
              </a:rPr>
              <a:t>soon . . . 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25" y="4193073"/>
            <a:ext cx="886323" cy="886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Digits detector model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4" name="Google Shape;15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Will be added some charts, screenshots, maybe short description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5700">
                <a:solidFill>
                  <a:schemeClr val="lt1"/>
                </a:solidFill>
              </a:rPr>
              <a:t>Coming soon . . . </a:t>
            </a:r>
            <a:endParaRPr sz="5700">
              <a:solidFill>
                <a:schemeClr val="lt1"/>
              </a:solidFill>
            </a:endParaRPr>
          </a:p>
        </p:txBody>
      </p:sp>
      <p:pic>
        <p:nvPicPr>
          <p:cNvPr id="155" name="Google Shape;1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25" y="4193073"/>
            <a:ext cx="886323" cy="886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